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5496"/>
    <a:srgbClr val="0000FF"/>
    <a:srgbClr val="37CBFF"/>
    <a:srgbClr val="ACE4F6"/>
    <a:srgbClr val="94DDF4"/>
    <a:srgbClr val="FFFFCC"/>
    <a:srgbClr val="FFCCFF"/>
    <a:srgbClr val="F06AA3"/>
    <a:srgbClr val="FFABF9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-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FA3A-4184-4708-B4EB-5137E0332353}" type="datetimeFigureOut">
              <a:rPr lang="ko-KR" altLang="en-US" smtClean="0"/>
              <a:pPr/>
              <a:t>2017/07/17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116632" y="118582"/>
            <a:ext cx="6624736" cy="8906836"/>
          </a:xfrm>
          <a:prstGeom prst="roundRect">
            <a:avLst>
              <a:gd name="adj" fmla="val 45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933056" y="234628"/>
            <a:ext cx="2160240" cy="598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나눔명조" pitchFamily="18" charset="-127"/>
                <a:ea typeface="나눔명조" pitchFamily="18" charset="-127"/>
              </a:rPr>
              <a:t>에 가입합니다</a:t>
            </a:r>
            <a:endParaRPr lang="ko-KR" altLang="en-US" sz="2400" dirty="0">
              <a:solidFill>
                <a:schemeClr val="tx1"/>
              </a:solidFill>
              <a:latin typeface="나눔명조" pitchFamily="18" charset="-127"/>
              <a:ea typeface="나눔명조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88640" y="899592"/>
          <a:ext cx="6480720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329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</a:rPr>
                        <a:t>이름                                   주민번호</a:t>
                      </a:r>
                    </a:p>
                  </a:txBody>
                  <a:tcPr marT="42203" marB="42203" anchor="b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</a:rPr>
                        <a:t>                                   </a:t>
                      </a: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</a:rPr>
                        <a:t>센터명 </a:t>
                      </a:r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endParaRPr lang="ko-KR" altLang="en-US" sz="1000" dirty="0">
                        <a:solidFill>
                          <a:srgbClr val="0000FF"/>
                        </a:solidFill>
                      </a:endParaRPr>
                    </a:p>
                  </a:txBody>
                  <a:tcPr marT="42203" marB="42203" anchor="b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493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000" b="1" baseline="0" dirty="0" smtClean="0">
                          <a:solidFill>
                            <a:srgbClr val="0070C0"/>
                          </a:solidFill>
                        </a:rPr>
                        <a:t>연락처                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</a:rPr>
                        <a:t>                은행</a:t>
                      </a:r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</a:rPr>
                        <a:t>            예금주</a:t>
                      </a:r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</a:rPr>
                        <a:t>                  계좌번호</a:t>
                      </a:r>
                      <a:r>
                        <a:rPr lang="en-US" altLang="ko-KR" sz="10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ko-KR" altLang="en-US" sz="1000" b="1" dirty="0">
                        <a:solidFill>
                          <a:srgbClr val="0070C0"/>
                        </a:solidFill>
                      </a:endParaRPr>
                    </a:p>
                  </a:txBody>
                  <a:tcPr marT="42203" marB="42203" anchor="b"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1" dirty="0">
                        <a:solidFill>
                          <a:srgbClr val="5BD4FF"/>
                        </a:solidFill>
                      </a:endParaRPr>
                    </a:p>
                  </a:txBody>
                  <a:tcPr marT="42203" marB="42203" anchor="b"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latinLnBrk="1"/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</a:rPr>
                        <a:t>주소</a:t>
                      </a:r>
                      <a:endParaRPr lang="ko-KR" altLang="en-US" sz="1000" dirty="0">
                        <a:solidFill>
                          <a:srgbClr val="0070C0"/>
                        </a:solidFill>
                      </a:endParaRPr>
                    </a:p>
                  </a:txBody>
                  <a:tcPr marT="42203" marB="42203" anchor="b"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rgbClr val="0070C0"/>
                        </a:solidFill>
                      </a:endParaRPr>
                    </a:p>
                  </a:txBody>
                  <a:tcPr marT="42203" marB="42203" anchor="b"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9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</a:rPr>
                        <a:t>추천인                               </a:t>
                      </a:r>
                      <a:r>
                        <a:rPr lang="en-US" altLang="ko-KR" sz="1000" b="0" spc="-100" baseline="0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900" b="0" spc="-100" baseline="0" dirty="0" smtClean="0">
                          <a:solidFill>
                            <a:srgbClr val="0070C0"/>
                          </a:solidFill>
                        </a:rPr>
                        <a:t>회원번호</a:t>
                      </a:r>
                      <a:r>
                        <a:rPr lang="en-US" altLang="ko-KR" sz="900" b="0" spc="-100" baseline="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ko-KR" altLang="en-US" sz="900" b="0" spc="-100" baseline="0" dirty="0">
                        <a:solidFill>
                          <a:srgbClr val="0070C0"/>
                        </a:solidFill>
                      </a:endParaRPr>
                    </a:p>
                  </a:txBody>
                  <a:tcPr marT="42203" marB="42203" anchor="b"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1" dirty="0" smtClean="0">
                          <a:solidFill>
                            <a:srgbClr val="0070C0"/>
                          </a:solidFill>
                        </a:rPr>
                        <a:t>   후원인                             </a:t>
                      </a:r>
                      <a:r>
                        <a:rPr lang="en-US" altLang="ko-KR" sz="1000" b="0" spc="-100" baseline="0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900" b="0" spc="-100" baseline="0" dirty="0" smtClean="0">
                          <a:solidFill>
                            <a:srgbClr val="0070C0"/>
                          </a:solidFill>
                        </a:rPr>
                        <a:t>회원번호</a:t>
                      </a:r>
                      <a:r>
                        <a:rPr lang="en-US" altLang="ko-KR" sz="900" b="0" spc="-100" baseline="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ko-KR" altLang="en-US" sz="900" b="0" spc="-100" baseline="0" dirty="0">
                        <a:solidFill>
                          <a:srgbClr val="0070C0"/>
                        </a:solidFill>
                      </a:endParaRPr>
                    </a:p>
                  </a:txBody>
                  <a:tcPr marT="42203" marB="42203" anchor="b"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6704"/>
              </p:ext>
            </p:extLst>
          </p:nvPr>
        </p:nvGraphicFramePr>
        <p:xfrm>
          <a:off x="188640" y="3711034"/>
          <a:ext cx="6480721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1440160"/>
                <a:gridCol w="720080"/>
                <a:gridCol w="1368152"/>
                <a:gridCol w="792088"/>
                <a:gridCol w="1440161"/>
              </a:tblGrid>
              <a:tr h="23970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CMS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자동이체구매 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오토쉽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신청 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체크필수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                         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카드          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 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은행계좌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E6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56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선택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일 인출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일 배송</a:t>
                      </a:r>
                      <a:endParaRPr lang="ko-KR" altLang="en-US" sz="1000" b="0" spc="-1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선택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일 인출 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22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일 배송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선택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25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일 인출 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ko-KR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000" b="0" spc="-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일 배송</a:t>
                      </a:r>
                      <a:endParaRPr lang="ko-KR" altLang="en-US" sz="1000" b="0" spc="-1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6704"/>
              </p:ext>
            </p:extLst>
          </p:nvPr>
        </p:nvGraphicFramePr>
        <p:xfrm>
          <a:off x="188640" y="6256142"/>
          <a:ext cx="6489548" cy="1324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48"/>
                <a:gridCol w="708055"/>
                <a:gridCol w="1512169"/>
                <a:gridCol w="504056"/>
                <a:gridCol w="1440160"/>
                <a:gridCol w="872925"/>
                <a:gridCol w="1224135"/>
              </a:tblGrid>
              <a:tr h="260252">
                <a:tc grid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받는 사람 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3F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149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전화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품목 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수량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rgbClr val="FFABF9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</a:tr>
              <a:tr h="2642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전화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품목 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수량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1" dirty="0" smtClean="0">
                        <a:solidFill>
                          <a:srgbClr val="FFABF9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</a:tr>
              <a:tr h="264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6704"/>
              </p:ext>
            </p:extLst>
          </p:nvPr>
        </p:nvGraphicFramePr>
        <p:xfrm>
          <a:off x="188641" y="7596338"/>
          <a:ext cx="6480719" cy="1615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9"/>
              </a:tblGrid>
              <a:tr h="252382"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□ 개인정보 이용 및 수집에 동의 합니다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체크필수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    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개인정보 제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 제공에 동의 합니다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체크필수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신청인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예금주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은 신청정보 금융거래정보등 개인정보의 수집∙이용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 제공 및 자동구매에 동의하며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상기와 같이 신청 합니다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6191">
                <a:tc>
                  <a:txBody>
                    <a:bodyPr/>
                    <a:lstStyle/>
                    <a:p>
                      <a:pPr algn="just" latinLnBrk="1"/>
                      <a:endParaRPr lang="ko-KR" altLang="en-US" sz="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82"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         </a:t>
                      </a:r>
                      <a:endParaRPr lang="ko-KR" altLang="en-US" sz="7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66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주식회사 지젠케이 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서울시 강남구 역삼동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647-7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한중앙빌딩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층  </a:t>
                      </a:r>
                      <a:r>
                        <a:rPr lang="en-US" altLang="ko-KR" sz="900" b="1" dirty="0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http://iblin.co.kr</a:t>
                      </a:r>
                      <a:endParaRPr lang="ko-KR" altLang="en-US" sz="900" b="1" dirty="0">
                        <a:solidFill>
                          <a:srgbClr val="5BD4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8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>
            <a:off x="3360368" y="15162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>
                <a:solidFill>
                  <a:srgbClr val="00A7E2"/>
                </a:solidFill>
                <a:latin typeface="HY견명조" pitchFamily="18" charset="-127"/>
                <a:ea typeface="HY견명조" pitchFamily="18" charset="-127"/>
              </a:rPr>
              <a:t>회</a:t>
            </a:r>
            <a:endParaRPr lang="ko-KR" altLang="en-US" sz="2800" dirty="0">
              <a:solidFill>
                <a:srgbClr val="00A7E2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682308" y="226889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>
                <a:solidFill>
                  <a:srgbClr val="00A7E2"/>
                </a:solidFill>
                <a:latin typeface="HY견명조" pitchFamily="18" charset="-127"/>
                <a:ea typeface="HY견명조" pitchFamily="18" charset="-127"/>
              </a:rPr>
              <a:t>원</a:t>
            </a:r>
            <a:endParaRPr lang="ko-KR" altLang="en-US" sz="2800" dirty="0">
              <a:solidFill>
                <a:srgbClr val="00A7E2"/>
              </a:solidFill>
            </a:endParaRPr>
          </a:p>
        </p:txBody>
      </p:sp>
      <p:pic>
        <p:nvPicPr>
          <p:cNvPr id="16" name="그림 15" descr="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4664" y="162620"/>
            <a:ext cx="1944216" cy="510889"/>
          </a:xfrm>
          <a:prstGeom prst="rect">
            <a:avLst/>
          </a:prstGeom>
        </p:spPr>
      </p:pic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27306"/>
              </p:ext>
            </p:extLst>
          </p:nvPr>
        </p:nvGraphicFramePr>
        <p:xfrm>
          <a:off x="188640" y="2397936"/>
          <a:ext cx="6480721" cy="1226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421646"/>
                <a:gridCol w="1098634"/>
                <a:gridCol w="851073"/>
                <a:gridCol w="805111"/>
                <a:gridCol w="1512169"/>
              </a:tblGrid>
              <a:tr h="3065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결재구분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E4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□ 현금      □ 통장입금       □ 카드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결재금액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\</a:t>
                      </a:r>
                      <a:endParaRPr lang="ko-KR" altLang="en-US" sz="18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65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입금계좌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spc="-20" dirty="0" smtClean="0">
                          <a:solidFill>
                            <a:srgbClr val="0000FF"/>
                          </a:solidFill>
                          <a:latin typeface="+mn-ea"/>
                        </a:rPr>
                        <a:t>     국민은행 </a:t>
                      </a:r>
                      <a:r>
                        <a:rPr lang="en-US" altLang="ko-KR" sz="1000" b="1" spc="-20" dirty="0" smtClean="0">
                          <a:solidFill>
                            <a:srgbClr val="0000FF"/>
                          </a:solidFill>
                          <a:latin typeface="+mn-ea"/>
                        </a:rPr>
                        <a:t>:  360137-04-008618</a:t>
                      </a:r>
                      <a:endParaRPr lang="ko-KR" altLang="en-US" sz="10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652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</a:t>
                      </a:r>
                      <a:endParaRPr lang="en-US" altLang="ko-KR" sz="10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카드사</a:t>
                      </a: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카드번호</a:t>
                      </a: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652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F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카드주 명</a:t>
                      </a: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유효일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할부개월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직사각형 18"/>
          <p:cNvSpPr/>
          <p:nvPr/>
        </p:nvSpPr>
        <p:spPr>
          <a:xfrm>
            <a:off x="908720" y="8351141"/>
            <a:ext cx="5256584" cy="610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04664" y="8555590"/>
            <a:ext cx="6076056" cy="438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>
              <a:spcBef>
                <a:spcPts val="100"/>
              </a:spcBef>
              <a:spcAft>
                <a:spcPts val="100"/>
              </a:spcAft>
            </a:pPr>
            <a:r>
              <a:rPr lang="ko-KR" altLang="ko-KR" sz="900" b="1" dirty="0" smtClean="0">
                <a:solidFill>
                  <a:srgbClr val="5BD4FF"/>
                </a:solidFill>
                <a:latin typeface="+mn-ea"/>
              </a:rPr>
              <a:t>주식회사 </a:t>
            </a:r>
            <a:r>
              <a:rPr lang="ko-KR" altLang="ko-KR" sz="900" b="1" dirty="0" err="1" smtClean="0">
                <a:solidFill>
                  <a:srgbClr val="5BD4FF"/>
                </a:solidFill>
                <a:latin typeface="+mn-ea"/>
              </a:rPr>
              <a:t>지젠</a:t>
            </a:r>
            <a:r>
              <a:rPr lang="en-US" altLang="ko-KR" sz="900" b="1" dirty="0" smtClean="0">
                <a:solidFill>
                  <a:srgbClr val="5BD4FF"/>
                </a:solidFill>
                <a:latin typeface="+mn-ea"/>
              </a:rPr>
              <a:t>ITN</a:t>
            </a:r>
            <a:r>
              <a:rPr lang="ko-KR" altLang="ko-KR" sz="900" b="1" dirty="0" smtClean="0">
                <a:solidFill>
                  <a:srgbClr val="5BD4FF"/>
                </a:solidFill>
                <a:latin typeface="+mn-ea"/>
              </a:rPr>
              <a:t>  </a:t>
            </a:r>
            <a:r>
              <a:rPr lang="ko-KR" altLang="ko-KR" sz="900" dirty="0" smtClean="0">
                <a:solidFill>
                  <a:schemeClr val="tx1"/>
                </a:solidFill>
                <a:latin typeface="+mn-ea"/>
              </a:rPr>
              <a:t>서울시 강남구 </a:t>
            </a:r>
            <a:r>
              <a:rPr lang="ko-KR" altLang="en-US" sz="900" dirty="0" err="1" smtClean="0">
                <a:solidFill>
                  <a:schemeClr val="tx1"/>
                </a:solidFill>
                <a:latin typeface="+mn-ea"/>
              </a:rPr>
              <a:t>언주로</a:t>
            </a:r>
            <a:r>
              <a:rPr lang="ko-KR" altLang="en-US" sz="9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527, 10</a:t>
            </a:r>
            <a:r>
              <a:rPr lang="ko-KR" altLang="ko-KR" sz="900" dirty="0" smtClean="0">
                <a:solidFill>
                  <a:schemeClr val="tx1"/>
                </a:solidFill>
                <a:latin typeface="+mn-ea"/>
              </a:rPr>
              <a:t>층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 smtClean="0">
                <a:solidFill>
                  <a:schemeClr val="tx1"/>
                </a:solidFill>
                <a:latin typeface="+mn-ea"/>
              </a:rPr>
              <a:t>역삼동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 err="1" smtClean="0">
                <a:solidFill>
                  <a:schemeClr val="tx1"/>
                </a:solidFill>
                <a:latin typeface="+mn-ea"/>
              </a:rPr>
              <a:t>강남텔레피아</a:t>
            </a:r>
            <a:r>
              <a:rPr lang="ko-KR" altLang="ko-KR" sz="900" dirty="0" err="1" smtClean="0">
                <a:solidFill>
                  <a:schemeClr val="tx1"/>
                </a:solidFill>
                <a:latin typeface="+mn-ea"/>
              </a:rPr>
              <a:t>빌딩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ko-KR" sz="9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ko-KR" sz="900" b="1" dirty="0" smtClean="0">
                <a:solidFill>
                  <a:srgbClr val="5BD4FF"/>
                </a:solidFill>
                <a:latin typeface="+mn-ea"/>
              </a:rPr>
              <a:t>http://iblin.co.kr</a:t>
            </a:r>
            <a:endParaRPr lang="ko-KR" altLang="ko-KR" sz="900" b="1" dirty="0" smtClean="0">
              <a:solidFill>
                <a:srgbClr val="5BD4FF"/>
              </a:solidFill>
              <a:latin typeface="+mn-ea"/>
            </a:endParaRPr>
          </a:p>
          <a:p>
            <a:pPr algn="ctr" fontAlgn="ctr">
              <a:spcBef>
                <a:spcPts val="100"/>
              </a:spcBef>
              <a:spcAft>
                <a:spcPts val="100"/>
              </a:spcAft>
            </a:pPr>
            <a:r>
              <a:rPr lang="en-US" altLang="ko-KR" sz="900" b="1" dirty="0" smtClean="0">
                <a:solidFill>
                  <a:srgbClr val="5BD4FF"/>
                </a:solidFill>
                <a:latin typeface="+mn-ea"/>
              </a:rPr>
              <a:t>E-mail </a:t>
            </a:r>
            <a:r>
              <a:rPr lang="ko-KR" altLang="ko-KR" sz="9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900" dirty="0" err="1" smtClean="0">
                <a:solidFill>
                  <a:schemeClr val="tx1"/>
                </a:solidFill>
                <a:latin typeface="+mn-ea"/>
              </a:rPr>
              <a:t>gezenitn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 @ naver.com     </a:t>
            </a:r>
            <a:r>
              <a:rPr lang="ko-KR" altLang="ko-KR" sz="900" b="1" dirty="0" smtClean="0">
                <a:solidFill>
                  <a:srgbClr val="5BD4FF"/>
                </a:solidFill>
                <a:latin typeface="+mn-ea"/>
              </a:rPr>
              <a:t>전화</a:t>
            </a:r>
            <a:r>
              <a:rPr lang="ko-KR" altLang="ko-KR" sz="9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1833-5436     </a:t>
            </a:r>
            <a:r>
              <a:rPr lang="ko-KR" altLang="ko-KR" sz="900" b="1" dirty="0" smtClean="0">
                <a:solidFill>
                  <a:srgbClr val="5BD4FF"/>
                </a:solidFill>
                <a:latin typeface="+mn-ea"/>
              </a:rPr>
              <a:t>팩스</a:t>
            </a:r>
            <a:r>
              <a:rPr lang="ko-KR" altLang="ko-KR" sz="9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900" dirty="0" smtClean="0">
                <a:solidFill>
                  <a:schemeClr val="tx1"/>
                </a:solidFill>
                <a:latin typeface="+mn-ea"/>
              </a:rPr>
              <a:t>070-5096-2168</a:t>
            </a:r>
            <a:endParaRPr lang="ko-KR" altLang="ko-KR" sz="9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069865" y="139470"/>
            <a:ext cx="936105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rgbClr val="F06AA3"/>
                </a:solidFill>
                <a:latin typeface="HY견고딕" pitchFamily="18" charset="-127"/>
                <a:ea typeface="HY견고딕" pitchFamily="18" charset="-127"/>
              </a:rPr>
              <a:t>ITN</a:t>
            </a:r>
            <a:endParaRPr lang="ko-KR" altLang="en-US" sz="2400" dirty="0">
              <a:solidFill>
                <a:srgbClr val="F06AA3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36712" y="8294610"/>
            <a:ext cx="583264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solidFill>
                  <a:prstClr val="black"/>
                </a:solidFill>
              </a:rPr>
              <a:t> 2017 </a:t>
            </a:r>
            <a:r>
              <a:rPr lang="ko-KR" altLang="en-US" sz="1000" dirty="0" smtClean="0">
                <a:solidFill>
                  <a:prstClr val="black"/>
                </a:solidFill>
              </a:rPr>
              <a:t>년          월         일               신청인</a:t>
            </a:r>
            <a:r>
              <a:rPr lang="en-US" altLang="ko-KR" sz="1000" dirty="0" smtClean="0">
                <a:solidFill>
                  <a:prstClr val="black"/>
                </a:solidFill>
              </a:rPr>
              <a:t>(</a:t>
            </a:r>
            <a:r>
              <a:rPr lang="ko-KR" altLang="en-US" sz="1000" dirty="0" smtClean="0">
                <a:solidFill>
                  <a:prstClr val="black"/>
                </a:solidFill>
              </a:rPr>
              <a:t>대리인</a:t>
            </a:r>
            <a:r>
              <a:rPr lang="en-US" altLang="ko-KR" sz="1000" dirty="0" smtClean="0">
                <a:solidFill>
                  <a:prstClr val="black"/>
                </a:solidFill>
              </a:rPr>
              <a:t>)</a:t>
            </a:r>
            <a:r>
              <a:rPr lang="ko-KR" altLang="en-US" sz="1000" dirty="0" smtClean="0">
                <a:solidFill>
                  <a:prstClr val="black"/>
                </a:solidFill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</a:rPr>
              <a:t>:                        </a:t>
            </a:r>
            <a:r>
              <a:rPr lang="en-US" altLang="ko-KR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</a:t>
            </a:r>
            <a:r>
              <a:rPr lang="en-US" altLang="ko-KR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</a:t>
            </a:r>
            <a:r>
              <a:rPr lang="ko-KR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인</a:t>
            </a:r>
            <a:r>
              <a:rPr lang="en-US" altLang="ko-KR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) </a:t>
            </a:r>
            <a:r>
              <a:rPr lang="en-US" altLang="ko-KR" sz="7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</a:t>
            </a:r>
            <a:r>
              <a:rPr lang="ko-KR" altLang="en-US" sz="7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서명필수</a:t>
            </a:r>
            <a:r>
              <a:rPr lang="en-US" altLang="ko-KR" sz="7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)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332656" y="730176"/>
            <a:ext cx="6264696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※ CMS </a:t>
            </a:r>
            <a:r>
              <a:rPr lang="ko-KR" altLang="en-US" sz="1000" dirty="0" smtClean="0">
                <a:solidFill>
                  <a:srgbClr val="FF0000"/>
                </a:solidFill>
              </a:rPr>
              <a:t>자동이체 신청서를 꼭 첨부하셔야 등록이 가능 합니다</a:t>
            </a:r>
            <a:r>
              <a:rPr lang="en-US" altLang="ko-KR" sz="1000" dirty="0" smtClean="0">
                <a:solidFill>
                  <a:srgbClr val="FF0000"/>
                </a:solidFill>
              </a:rPr>
              <a:t>.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993786"/>
              </p:ext>
            </p:extLst>
          </p:nvPr>
        </p:nvGraphicFramePr>
        <p:xfrm>
          <a:off x="188640" y="4347468"/>
          <a:ext cx="6480718" cy="1859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936104"/>
                <a:gridCol w="576064"/>
                <a:gridCol w="504056"/>
                <a:gridCol w="1085117"/>
                <a:gridCol w="1091299"/>
                <a:gridCol w="919926"/>
              </a:tblGrid>
              <a:tr h="2518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품목</a:t>
                      </a:r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  <a:endParaRPr lang="en-US" altLang="ko-KR" sz="105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단위</a:t>
                      </a:r>
                      <a:endParaRPr lang="en-US" altLang="ko-KR" sz="105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수량</a:t>
                      </a:r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단가</a:t>
                      </a:r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금액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비고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40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아이블린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2.0L×9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병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아이블린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0.45L×20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병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endParaRPr lang="en-US" altLang="ko-KR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직사각형 24"/>
          <p:cNvSpPr/>
          <p:nvPr/>
        </p:nvSpPr>
        <p:spPr>
          <a:xfrm>
            <a:off x="332656" y="7668344"/>
            <a:ext cx="5976664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404664" y="7608969"/>
            <a:ext cx="6076056" cy="6565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ko-KR" altLang="en-US" sz="1000" dirty="0" smtClean="0">
                <a:latin typeface="+mn-ea"/>
              </a:rPr>
              <a:t>□ 개인정보 이용 및 수집에 동의 합니다</a:t>
            </a:r>
            <a:r>
              <a:rPr lang="en-US" altLang="ko-KR" sz="1000" dirty="0" smtClean="0">
                <a:latin typeface="+mn-ea"/>
              </a:rPr>
              <a:t>. </a:t>
            </a:r>
            <a:r>
              <a:rPr lang="en-US" altLang="ko-KR" sz="800" dirty="0" smtClean="0">
                <a:latin typeface="+mn-ea"/>
              </a:rPr>
              <a:t>(</a:t>
            </a:r>
            <a:r>
              <a:rPr lang="ko-KR" altLang="en-US" sz="800" dirty="0" smtClean="0">
                <a:latin typeface="+mn-ea"/>
              </a:rPr>
              <a:t>체크필수</a:t>
            </a:r>
            <a:r>
              <a:rPr lang="en-US" altLang="ko-KR" sz="800" dirty="0" smtClean="0">
                <a:latin typeface="+mn-ea"/>
              </a:rPr>
              <a:t>)      </a:t>
            </a:r>
            <a:r>
              <a:rPr lang="en-US" altLang="ko-KR" sz="1000" dirty="0" smtClean="0">
                <a:latin typeface="+mn-ea"/>
              </a:rPr>
              <a:t>□ </a:t>
            </a:r>
            <a:r>
              <a:rPr lang="ko-KR" altLang="en-US" sz="1000" dirty="0" smtClean="0">
                <a:latin typeface="+mn-ea"/>
              </a:rPr>
              <a:t>개인정보 제</a:t>
            </a:r>
            <a:r>
              <a:rPr lang="en-US" altLang="ko-KR" sz="1000" dirty="0" smtClean="0">
                <a:latin typeface="+mn-ea"/>
              </a:rPr>
              <a:t>3</a:t>
            </a:r>
            <a:r>
              <a:rPr lang="ko-KR" altLang="en-US" sz="1000" dirty="0" smtClean="0">
                <a:latin typeface="+mn-ea"/>
              </a:rPr>
              <a:t>자 제공에 동의 합니다</a:t>
            </a:r>
            <a:r>
              <a:rPr lang="en-US" altLang="ko-KR" sz="1000" dirty="0" smtClean="0">
                <a:latin typeface="+mn-ea"/>
              </a:rPr>
              <a:t>. </a:t>
            </a:r>
            <a:r>
              <a:rPr lang="en-US" altLang="ko-KR" sz="800" dirty="0" smtClean="0">
                <a:latin typeface="+mn-ea"/>
              </a:rPr>
              <a:t>(</a:t>
            </a:r>
            <a:r>
              <a:rPr lang="ko-KR" altLang="en-US" sz="800" dirty="0" smtClean="0">
                <a:latin typeface="+mn-ea"/>
              </a:rPr>
              <a:t>체크필수</a:t>
            </a:r>
            <a:r>
              <a:rPr lang="en-US" altLang="ko-KR" sz="800" dirty="0" smtClean="0">
                <a:latin typeface="+mn-ea"/>
              </a:rPr>
              <a:t>)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ko-KR" altLang="en-US" sz="800" dirty="0" smtClean="0">
                <a:latin typeface="+mn-ea"/>
              </a:rPr>
              <a:t> </a:t>
            </a:r>
            <a:r>
              <a:rPr lang="ko-KR" altLang="en-US" sz="1000" dirty="0" smtClean="0">
                <a:latin typeface="+mn-ea"/>
              </a:rPr>
              <a:t>신청인</a:t>
            </a:r>
            <a:r>
              <a:rPr lang="en-US" altLang="ko-KR" sz="1000" dirty="0" smtClean="0">
                <a:latin typeface="+mn-ea"/>
              </a:rPr>
              <a:t>(</a:t>
            </a:r>
            <a:r>
              <a:rPr lang="ko-KR" altLang="en-US" sz="1000" dirty="0" smtClean="0">
                <a:latin typeface="+mn-ea"/>
              </a:rPr>
              <a:t>예금주</a:t>
            </a:r>
            <a:r>
              <a:rPr lang="en-US" altLang="ko-KR" sz="1000" dirty="0" smtClean="0">
                <a:latin typeface="+mn-ea"/>
              </a:rPr>
              <a:t>)</a:t>
            </a:r>
            <a:r>
              <a:rPr lang="ko-KR" altLang="en-US" sz="1000" dirty="0" smtClean="0">
                <a:latin typeface="+mn-ea"/>
              </a:rPr>
              <a:t>은 신청정보 금융거래정보등 개인정보의 수집∙이용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제</a:t>
            </a:r>
            <a:r>
              <a:rPr lang="en-US" altLang="ko-KR" sz="1000" dirty="0" smtClean="0">
                <a:latin typeface="+mn-ea"/>
              </a:rPr>
              <a:t>3</a:t>
            </a:r>
            <a:r>
              <a:rPr lang="ko-KR" altLang="en-US" sz="1000" dirty="0" smtClean="0">
                <a:latin typeface="+mn-ea"/>
              </a:rPr>
              <a:t>자 제공 및 자동구매에 동의하며</a:t>
            </a:r>
            <a:endParaRPr lang="en-US" altLang="ko-KR" sz="1000" dirty="0" smtClean="0">
              <a:latin typeface="+mn-ea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ko-KR" altLang="en-US" sz="1000" dirty="0" smtClean="0">
                <a:latin typeface="+mn-ea"/>
              </a:rPr>
              <a:t> 상기와 같이 신청 합니다</a:t>
            </a:r>
            <a:r>
              <a:rPr lang="en-US" altLang="ko-KR" sz="1000" dirty="0" smtClean="0">
                <a:latin typeface="+mn-ea"/>
              </a:rPr>
              <a:t>.</a:t>
            </a:r>
            <a:endParaRPr lang="ko-KR" altLang="en-US" sz="1000" dirty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4593</TotalTime>
  <Words>292</Words>
  <Application>Microsoft Office PowerPoint</Application>
  <PresentationFormat>화면 슬라이드 쇼(4:3)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2</dc:creator>
  <cp:lastModifiedBy>USER63</cp:lastModifiedBy>
  <cp:revision>29</cp:revision>
  <dcterms:created xsi:type="dcterms:W3CDTF">2016-10-11T12:27:42Z</dcterms:created>
  <dcterms:modified xsi:type="dcterms:W3CDTF">2017-07-17T08:17:04Z</dcterms:modified>
</cp:coreProperties>
</file>